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8FCFFF"/>
    <a:srgbClr val="5DBAFF"/>
    <a:srgbClr val="79DCFF"/>
    <a:srgbClr val="2FA6FF"/>
    <a:srgbClr val="43CEFF"/>
    <a:srgbClr val="94B8E4"/>
    <a:srgbClr val="454545"/>
    <a:srgbClr val="B9E1FF"/>
    <a:srgbClr val="3B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5" autoAdjust="0"/>
    <p:restoredTop sz="93735" autoAdjust="0"/>
  </p:normalViewPr>
  <p:slideViewPr>
    <p:cSldViewPr>
      <p:cViewPr>
        <p:scale>
          <a:sx n="130" d="100"/>
          <a:sy n="130" d="100"/>
        </p:scale>
        <p:origin x="-112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474" cy="497045"/>
          </a:xfrm>
          <a:prstGeom prst="rect">
            <a:avLst/>
          </a:prstGeom>
        </p:spPr>
        <p:txBody>
          <a:bodyPr vert="horz" lIns="91684" tIns="45841" rIns="91684" bIns="458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3"/>
            <a:ext cx="2950474" cy="497045"/>
          </a:xfrm>
          <a:prstGeom prst="rect">
            <a:avLst/>
          </a:prstGeom>
        </p:spPr>
        <p:txBody>
          <a:bodyPr vert="horz" lIns="91684" tIns="45841" rIns="91684" bIns="45841" rtlCol="0"/>
          <a:lstStyle>
            <a:lvl1pPr algn="r">
              <a:defRPr sz="1200"/>
            </a:lvl1pPr>
          </a:lstStyle>
          <a:p>
            <a:fld id="{3ECDB9BF-23EE-4A83-AA6B-282CA0E274A3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4" tIns="45841" rIns="91684" bIns="458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684" tIns="45841" rIns="91684" bIns="458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6"/>
            <a:ext cx="2950474" cy="497045"/>
          </a:xfrm>
          <a:prstGeom prst="rect">
            <a:avLst/>
          </a:prstGeom>
        </p:spPr>
        <p:txBody>
          <a:bodyPr vert="horz" lIns="91684" tIns="45841" rIns="91684" bIns="458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6"/>
            <a:ext cx="2950474" cy="497045"/>
          </a:xfrm>
          <a:prstGeom prst="rect">
            <a:avLst/>
          </a:prstGeom>
        </p:spPr>
        <p:txBody>
          <a:bodyPr vert="horz" lIns="91684" tIns="45841" rIns="91684" bIns="45841" rtlCol="0" anchor="b"/>
          <a:lstStyle>
            <a:lvl1pPr algn="r">
              <a:defRPr sz="1200"/>
            </a:lvl1pPr>
          </a:lstStyle>
          <a:p>
            <a:fld id="{630A38AA-92DB-4485-ACDB-4A45B3E53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4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A38AA-92DB-4485-ACDB-4A45B3E53B5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8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8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5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3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5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5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3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0" y="0"/>
            <a:ext cx="9144000" cy="69269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ТАРИФНЫЕ ПЛАНЫ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92696"/>
            <a:ext cx="9167066" cy="6165304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30" y="236299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91089"/>
              </p:ext>
            </p:extLst>
          </p:nvPr>
        </p:nvGraphicFramePr>
        <p:xfrm>
          <a:off x="107504" y="572568"/>
          <a:ext cx="8928992" cy="2619300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5623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Уважаемые потребители!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ТОО «АлматыЭнергоСбыт» уведомляет о том, что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 марта 2024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для потребителей 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города Алматы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действуют следующие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тарифы: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Виды тарификации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 потребления,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кВтч на 1 проживающего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Тариф за 1 кВтч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0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Тарифы, дифференцированные по группам потребителей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ытовые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потребители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с производством (продажей) товаров, работ и предоставлением услуг), и 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применяющих дифференциацию тарифа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       в зависимости от объема потребления на каждого постоянно проживающего в квартире/ 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доме</a:t>
                      </a:r>
                      <a:endParaRPr lang="ru-RU" sz="8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использующие электрическую энергию не для бытовых нужд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 группа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ю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ридические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лица, финансируемые из государственного бюджета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4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группа -  потребители, производящие социально значимые продовольственные товары  (СЗПТ)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04867"/>
              </p:ext>
            </p:extLst>
          </p:nvPr>
        </p:nvGraphicFramePr>
        <p:xfrm>
          <a:off x="107505" y="3212977"/>
          <a:ext cx="8928992" cy="3651260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88056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для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группы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дифференцированные в зависимости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объемов потребления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90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электроплиты, 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115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0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2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услуг),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относящиеся к категории одиноко проживающие пенсионеры, инвалиды, участники ВОВ и приравненные к ним лица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9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115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4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160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9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электроплиты,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 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140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190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-1091" y="0"/>
            <a:ext cx="9168156" cy="5431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ТАРИФНЫЕ ПЛАНЫ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43118"/>
            <a:ext cx="9165946" cy="63148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5" descr="C:\Users\ajusupov\Desktop\Презентация\Самру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339" y="159344"/>
            <a:ext cx="1028172" cy="3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jusupov\Desktop\Презентация\logo-lef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686"/>
            <a:ext cx="1314463" cy="32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3289"/>
              </p:ext>
            </p:extLst>
          </p:nvPr>
        </p:nvGraphicFramePr>
        <p:xfrm>
          <a:off x="107504" y="543118"/>
          <a:ext cx="8928992" cy="2771789"/>
        </p:xfrm>
        <a:graphic>
          <a:graphicData uri="http://schemas.openxmlformats.org/drawingml/2006/table">
            <a:tbl>
              <a:tblPr/>
              <a:tblGrid>
                <a:gridCol w="1271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8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5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13755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Уважаемые потребители!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ТОО «АлматыЭнергоСбыт» уведомляет о том, что 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</a:t>
                      </a:r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01 марта 2024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для потребителей 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Алматинской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области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следующие тарифы:</a:t>
                      </a:r>
                    </a:p>
                  </a:txBody>
                  <a:tcPr marL="4471" marR="4471" marT="44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5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Виды тарификации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Норма потребления,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кВт*ч на 1 проживающего 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Тариф за 1 кВтч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 НДС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1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Тарифы, дифференцированные по группам потребителей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ытовые </a:t>
                      </a:r>
                      <a:r>
                        <a:rPr lang="ru-RU" sz="8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потребители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производством (продажей) товаров, работ и предоставлением услуг), и 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применяющих дифференциацию тарифа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зависимости от объема потребления на каждого постоянно проживающего в квартире/ </a:t>
                      </a:r>
                      <a:r>
                        <a:rPr lang="ru-RU" sz="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доме</a:t>
                      </a:r>
                      <a:endParaRPr lang="ru-RU" sz="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использующие электрическую энергию не для бытовых нужд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8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baseline="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группа -</a:t>
                      </a:r>
                      <a:r>
                        <a:rPr lang="ru-RU" sz="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ю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ридические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лица, финансируемые из государственного бюджета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584"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kk-KZ" sz="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kk-KZ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группа  -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потребители, производящие социально значимые продовольственные товары (СЗПТ)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1185"/>
              </p:ext>
            </p:extLst>
          </p:nvPr>
        </p:nvGraphicFramePr>
        <p:xfrm>
          <a:off x="107505" y="3335318"/>
          <a:ext cx="8928991" cy="3449777"/>
        </p:xfrm>
        <a:graphic>
          <a:graphicData uri="http://schemas.openxmlformats.org/drawingml/2006/table">
            <a:tbl>
              <a:tblPr/>
              <a:tblGrid>
                <a:gridCol w="1271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8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1655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16024">
                <a:tc rowSpan="1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Тарифы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для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группы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дифференцированные в зависимости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объемов потребления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cs typeface="Times New Roman" pitchFamily="18" charset="0"/>
                        </a:rPr>
                        <a:t>     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70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электроплиты, 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3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80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Бытовые потребители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(физические лица, использующие электрическую энергию для собственных нужд, не связанных с производством (продажей) товаров, работ и предоставлением услуг),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относящиеся к категории одиноко проживающие пенсионеры, инвалиды, участники ВОВ и приравненные к ним лица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не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100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Потребители использующие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электроплиты, 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также жители домов без централизованного горячего водоснабжения и жители ранее газифицированных домов, в которых система централизованного газоснабжения не функционирует, на основании информации теплоснабжающих, газоснабжающих организаций или местных исполнительных органов соответствующего региона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k-KZ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16</a:t>
                      </a:r>
                      <a:endParaRPr kumimoji="0" lang="ru-R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7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120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34,34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8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уровень</a:t>
                      </a: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свыше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kk-KZ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71" marR="4471" marT="44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32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795</Words>
  <Application>Microsoft Office PowerPoint</Application>
  <PresentationFormat>Экран (4:3)</PresentationFormat>
  <Paragraphs>172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АЭС Джусупов Алибек</dc:creator>
  <cp:lastModifiedBy>АЭС Жакупова Индира Мусаевна</cp:lastModifiedBy>
  <cp:revision>231</cp:revision>
  <cp:lastPrinted>2023-01-06T05:03:48Z</cp:lastPrinted>
  <dcterms:created xsi:type="dcterms:W3CDTF">2018-11-14T05:32:30Z</dcterms:created>
  <dcterms:modified xsi:type="dcterms:W3CDTF">2024-02-27T05:23:31Z</dcterms:modified>
</cp:coreProperties>
</file>